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7" r:id="rId1"/>
  </p:sldMasterIdLst>
  <p:notesMasterIdLst>
    <p:notesMasterId r:id="rId20"/>
  </p:notesMasterIdLst>
  <p:sldIdLst>
    <p:sldId id="256" r:id="rId2"/>
    <p:sldId id="275" r:id="rId3"/>
    <p:sldId id="269" r:id="rId4"/>
    <p:sldId id="268" r:id="rId5"/>
    <p:sldId id="265" r:id="rId6"/>
    <p:sldId id="274" r:id="rId7"/>
    <p:sldId id="273" r:id="rId8"/>
    <p:sldId id="276" r:id="rId9"/>
    <p:sldId id="277" r:id="rId10"/>
    <p:sldId id="278" r:id="rId11"/>
    <p:sldId id="282" r:id="rId12"/>
    <p:sldId id="279" r:id="rId13"/>
    <p:sldId id="283" r:id="rId14"/>
    <p:sldId id="280" r:id="rId15"/>
    <p:sldId id="281" r:id="rId16"/>
    <p:sldId id="272" r:id="rId17"/>
    <p:sldId id="286" r:id="rId18"/>
    <p:sldId id="271" r:id="rId19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1"/>
    <p:restoredTop sz="86408"/>
  </p:normalViewPr>
  <p:slideViewPr>
    <p:cSldViewPr snapToGrid="0">
      <p:cViewPr varScale="1">
        <p:scale>
          <a:sx n="102" d="100"/>
          <a:sy n="102" d="100"/>
        </p:scale>
        <p:origin x="208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F128-D369-E946-B157-77F874A438CC}" type="datetimeFigureOut">
              <a:rPr lang="en-TR" smtClean="0"/>
              <a:t>7.05.2025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00302-84B2-6F4D-BCD9-AA86A47EA3B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5561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1915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817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9278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759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18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5501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5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2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6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7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3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5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0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6" r:id="rId6"/>
    <p:sldLayoutId id="2147484071" r:id="rId7"/>
    <p:sldLayoutId id="2147484072" r:id="rId8"/>
    <p:sldLayoutId id="2147484073" r:id="rId9"/>
    <p:sldLayoutId id="2147484075" r:id="rId10"/>
    <p:sldLayoutId id="214748407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981F5FF0-9ACD-F904-80CE-101E77F0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BAB5-C3D6-AB4A-6D64-4737A13C7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775" y="1800353"/>
            <a:ext cx="9820188" cy="1628647"/>
          </a:xfrm>
        </p:spPr>
        <p:txBody>
          <a:bodyPr>
            <a:normAutofit fontScale="90000"/>
          </a:bodyPr>
          <a:lstStyle/>
          <a:p>
            <a:pPr algn="ctr"/>
            <a:r>
              <a:rPr lang="en-TR" dirty="0">
                <a:solidFill>
                  <a:srgbClr val="FFFFFF"/>
                </a:solidFill>
              </a:rPr>
              <a:t>Multi-Robot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15DC-63E6-8E64-951F-07160499A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775" y="3674328"/>
            <a:ext cx="9820188" cy="8586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TR" dirty="0">
                <a:solidFill>
                  <a:srgbClr val="FFFFFF"/>
                </a:solidFill>
              </a:rPr>
              <a:t>Mustafa Kağan Aytaç</a:t>
            </a:r>
          </a:p>
          <a:p>
            <a:pPr algn="ctr"/>
            <a:r>
              <a:rPr lang="en-TR" dirty="0">
                <a:solidFill>
                  <a:srgbClr val="FFFFFF"/>
                </a:solidFill>
              </a:rPr>
              <a:t>Fadime Yaren Durmuş</a:t>
            </a:r>
          </a:p>
        </p:txBody>
      </p:sp>
    </p:spTree>
    <p:extLst>
      <p:ext uri="{BB962C8B-B14F-4D97-AF65-F5344CB8AC3E}">
        <p14:creationId xmlns:p14="http://schemas.microsoft.com/office/powerpoint/2010/main" val="66646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C19B6-D324-4C8E-0831-F66C6DA9A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8AC18CC9-A6F4-F663-B0A8-D711EB18C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148065ED-46FD-DB2D-96FB-370B21D6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53413042-B507-97EB-9C0A-C9094DA37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C9043AE3-E5D0-768C-50E0-77A770C37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47722D88-30EC-DC77-A3BA-D61696A0C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CB1F77E-0021-5F9F-100C-69D19D9AE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8C54A8B3-1AE9-C865-6B51-C15C2E36A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9C054A42-F9BA-068D-40B8-A90CD59C9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7E90F87B-D29B-6324-7A99-7C707CF12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97E70BF-6198-0286-19C4-987344AC0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A2C8E4E7-4FF3-EE0C-428A-0A4A69B52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882BF849-1A10-3EC9-32C1-7DD256C4E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10F0F19-1ACD-3FD0-253F-1B5FCE217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EB2BA530-E0B3-A591-1051-7FB117AC8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C9DBEBF2-AC40-0E3E-07A4-72977E7A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E9959BE-8148-AC51-AFC1-2B56BB062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2145505E-3C22-A394-2D49-F62EE350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73A3E85-D2E0-768F-9B15-2A0B4B921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EEDE6E2-390D-34FE-E40D-593447459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49FD183-8F65-7671-F6D9-9590BE844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B81BB2C-D28C-2922-D046-0C2331B5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47D3D14-032A-7631-0E48-BBFFAC96D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226A28DD-5E16-9384-2B4D-364FC5CF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8DBE1795-380E-9D6E-6F0B-6634D0AFC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5F7C9663-ACD2-7E81-2DEC-DB7E524DF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D0BE9808-D21E-4D8E-7937-CE049D8B5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60CA6C92-F550-D63F-6EB5-A075C109C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F8A62F3A-AC3E-9A0B-44BE-2C21A2AFD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DA4FCDA8-727D-A1FF-E284-371DAD9ED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07FDC591-DD8B-786D-FED8-70F01AD4B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6C1CA509-7DC0-A9EB-D753-502D447DA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5B82F4C6-68A7-2C8F-7CDC-BCC5750E8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4D11D906-5485-4F14-48DB-6DD70EFBD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86A549A9-3C35-FD63-537D-757414171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89A77CD0-FC4C-EBE4-8717-33D60096F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ozen Lake - Gym Documentation">
            <a:extLst>
              <a:ext uri="{FF2B5EF4-FFF2-40B4-BE49-F238E27FC236}">
                <a16:creationId xmlns:a16="http://schemas.microsoft.com/office/drawing/2014/main" id="{DD92D8F4-E074-ED0B-4CDF-3F06B9B8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35" y="1535536"/>
            <a:ext cx="2961009" cy="296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DF4F6-FCFC-7BE9-E7C0-14475739C9DA}"/>
              </a:ext>
            </a:extLst>
          </p:cNvPr>
          <p:cNvSpPr txBox="1"/>
          <p:nvPr/>
        </p:nvSpPr>
        <p:spPr>
          <a:xfrm>
            <a:off x="4676638" y="1577887"/>
            <a:ext cx="34321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4400" b="1" dirty="0"/>
              <a:t>0.  1.   2.   3.</a:t>
            </a:r>
          </a:p>
          <a:p>
            <a:r>
              <a:rPr lang="en-TR" sz="4400" b="1" dirty="0"/>
              <a:t>4.  5.   6.   7.</a:t>
            </a:r>
          </a:p>
          <a:p>
            <a:r>
              <a:rPr lang="en-TR" sz="4400" b="1" dirty="0"/>
              <a:t>8.  9.  10. 11</a:t>
            </a:r>
          </a:p>
          <a:p>
            <a:r>
              <a:rPr lang="en-TR" sz="4400" b="1" dirty="0"/>
              <a:t>12 13 14 15</a:t>
            </a:r>
            <a:r>
              <a:rPr lang="en-TR" dirty="0"/>
              <a:t>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C7A94-1958-3163-26DE-DB80FE8ACA97}"/>
              </a:ext>
            </a:extLst>
          </p:cNvPr>
          <p:cNvSpPr txBox="1"/>
          <p:nvPr/>
        </p:nvSpPr>
        <p:spPr>
          <a:xfrm>
            <a:off x="5265581" y="744140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b="1" dirty="0">
                <a:solidFill>
                  <a:schemeClr val="bg1"/>
                </a:solidFill>
              </a:rPr>
              <a:t>States</a:t>
            </a:r>
            <a:endParaRPr lang="en-T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0A858-CCED-1F34-E0F5-82D3483F835A}"/>
              </a:ext>
            </a:extLst>
          </p:cNvPr>
          <p:cNvSpPr txBox="1"/>
          <p:nvPr/>
        </p:nvSpPr>
        <p:spPr>
          <a:xfrm>
            <a:off x="4658053" y="75556"/>
            <a:ext cx="3024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4000" b="1" dirty="0">
                <a:solidFill>
                  <a:schemeClr val="bg1"/>
                </a:solidFill>
              </a:rPr>
              <a:t>Episode 17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F1AE634-E79E-836D-521C-6B8BC13E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32553"/>
              </p:ext>
            </p:extLst>
          </p:nvPr>
        </p:nvGraphicFramePr>
        <p:xfrm>
          <a:off x="8108755" y="172572"/>
          <a:ext cx="3699387" cy="658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9443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47043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endParaRPr lang="en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653CE7-AE38-EB17-514D-FCFEEF97B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12930"/>
              </p:ext>
            </p:extLst>
          </p:nvPr>
        </p:nvGraphicFramePr>
        <p:xfrm>
          <a:off x="331115" y="129981"/>
          <a:ext cx="3679570" cy="66021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84237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before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endParaRPr lang="en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pic>
        <p:nvPicPr>
          <p:cNvPr id="5" name="Picture 4" descr="A number of points and arrows&#10;&#10;AI-generated content may be incorrect.">
            <a:extLst>
              <a:ext uri="{FF2B5EF4-FFF2-40B4-BE49-F238E27FC236}">
                <a16:creationId xmlns:a16="http://schemas.microsoft.com/office/drawing/2014/main" id="{7DE1B765-28BC-CB0B-D310-374988CCE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50" y="4774602"/>
            <a:ext cx="3118699" cy="16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3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6C726-623D-71DD-A04B-EEE215A4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AE91BB-2AE1-00D6-E428-7AFB59F04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BE2980A-47BE-5769-8EBE-E83E534BB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AF3035B-FCD9-232E-CBEE-D4B7DF6F5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666AF-0B83-9F90-C255-94F731441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5FFD32-C65D-821D-2795-56F4E7BE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A68B507-9764-D9A4-6339-19536EE8B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B92402-EB4B-8706-BBE4-9139498AD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AA78885-11C4-3E66-A236-22947B16D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666845-629E-A811-974C-FCCCA1CDE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FABA3E-FF0A-04BB-22A2-4C7CE321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E2D272-1790-DA69-78F3-4AB0452A0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66AD2F-7125-5580-CD71-6BD5709D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D2F7DE7-E50C-4966-59D4-9738C2E5C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90B534-99A3-1246-8CC5-08099126D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875F7EB-5EE1-F06B-CA11-13897B12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3E43F-A0F7-3FAF-21D6-CA4E1B48A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5C2F0E-EA8F-C50D-7CF3-5469E11B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2FD525-8A1F-8A26-45ED-AE274E6C4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C98AA6-B5E4-773B-B0BE-5947B7AEE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30B561A-F78B-41D2-A3CA-C886E4623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38E225-D11C-1A22-3791-0AA30948A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261A07E-CDF4-DCA0-E43F-A7394783E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2F91AD-E507-08BF-281B-D3AA3A66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3406E39-266D-C80A-D9A3-48FCE9B31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F60DBE-53F7-1F27-E0D1-8B5B6616E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42AB2AD-FAFA-98EC-49B7-BB5853D0B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FF1DEC-1DA0-1B4C-7AD8-3FEA457E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E1A31D0-4E42-CBB2-A370-D49BC232A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90EC9E-4709-9CA6-D6C8-B25AB45D4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D810734-3BE4-E31F-F4BD-C88FDAC27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7226AE-B876-855D-5F0C-2E7402BBC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DBA1F8-516E-7294-0BAE-8BE7F4B9E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EEED5D-524F-CFE7-8C3B-AED6A329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close-up of a blue and white watercolor&#10;&#10;AI-generated content may be incorrect.">
            <a:extLst>
              <a:ext uri="{FF2B5EF4-FFF2-40B4-BE49-F238E27FC236}">
                <a16:creationId xmlns:a16="http://schemas.microsoft.com/office/drawing/2014/main" id="{C6F7540D-702C-17D4-C234-D6AE3E046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50"/>
          <a:stretch/>
        </p:blipFill>
        <p:spPr>
          <a:xfrm rot="16200000">
            <a:off x="7250996" y="1906598"/>
            <a:ext cx="6337794" cy="3565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4D8DDD-732D-2A00-51EE-1EE536EF07F7}"/>
              </a:ext>
            </a:extLst>
          </p:cNvPr>
          <p:cNvSpPr txBox="1"/>
          <p:nvPr/>
        </p:nvSpPr>
        <p:spPr>
          <a:xfrm>
            <a:off x="650415" y="507993"/>
            <a:ext cx="76516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Q(0,↓)=0+0.3×(0+0.99×max(Q(4))−0)=0</a:t>
            </a:r>
          </a:p>
          <a:p>
            <a:endParaRPr lang="en-US" sz="2400" dirty="0"/>
          </a:p>
          <a:p>
            <a:r>
              <a:rPr lang="en-US" sz="2400" dirty="0"/>
              <a:t>Q(4,↑)=0+0.3×(0+0.99×max(Q(0))−0)=0</a:t>
            </a:r>
          </a:p>
          <a:p>
            <a:endParaRPr lang="en-US" sz="2400" dirty="0"/>
          </a:p>
          <a:p>
            <a:r>
              <a:rPr lang="en-US" sz="2400" dirty="0"/>
              <a:t>Q(0,↓)=0+0.3×(0+0.99×max(Q(4))−0)=0</a:t>
            </a:r>
          </a:p>
          <a:p>
            <a:endParaRPr lang="en-US" sz="2400" dirty="0"/>
          </a:p>
          <a:p>
            <a:r>
              <a:rPr lang="en-US" sz="2400" dirty="0"/>
              <a:t>Q(4,↓)=0+0.3×(0+0.99×max(Q(8))−0)=0</a:t>
            </a:r>
          </a:p>
          <a:p>
            <a:endParaRPr lang="en-US" sz="2400" dirty="0"/>
          </a:p>
          <a:p>
            <a:r>
              <a:rPr lang="en-US" sz="2400" dirty="0"/>
              <a:t>Q(8,→)=0+0.3×(0+0.99×max(Q(9))−0)=0</a:t>
            </a:r>
          </a:p>
          <a:p>
            <a:endParaRPr lang="en-US" sz="2400" dirty="0"/>
          </a:p>
          <a:p>
            <a:r>
              <a:rPr lang="en-US" sz="2400" dirty="0"/>
              <a:t>Q(9,↓)=0+0.3×(0+0.99×max(Q(13))−0)=0</a:t>
            </a:r>
          </a:p>
          <a:p>
            <a:endParaRPr lang="en-US" sz="2400" dirty="0"/>
          </a:p>
          <a:p>
            <a:r>
              <a:rPr lang="en-US" sz="2400" dirty="0"/>
              <a:t>Q(13,→)=0+0.3×(0+0.99×max(Q(14))−0)=0</a:t>
            </a:r>
          </a:p>
          <a:p>
            <a:endParaRPr lang="en-US" sz="2400" dirty="0"/>
          </a:p>
          <a:p>
            <a:r>
              <a:rPr lang="en-US" sz="2400" dirty="0"/>
              <a:t>Q(14,→)=0+0.3×(1+0.99×max(Q(15))−0)=0.3</a:t>
            </a:r>
          </a:p>
        </p:txBody>
      </p:sp>
      <p:pic>
        <p:nvPicPr>
          <p:cNvPr id="3" name="Picture 2" descr="A number of points and arrows&#10;&#10;AI-generated content may be incorrect.">
            <a:extLst>
              <a:ext uri="{FF2B5EF4-FFF2-40B4-BE49-F238E27FC236}">
                <a16:creationId xmlns:a16="http://schemas.microsoft.com/office/drawing/2014/main" id="{ABD389AA-4E03-78A9-AE71-E053865E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146" y="656794"/>
            <a:ext cx="4150421" cy="22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9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A27E4-2753-3008-5B21-01FB9595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D330C8D9-EC5E-757A-DB30-AC593021C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EB139C89-5F65-4AB3-94C5-4BA3C0A6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BA46CFC-826E-9F8A-5CE6-9D9032D2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B5392461-79C2-1024-F0A0-7BE689DB8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F6BBC391-7EE3-FB15-6E75-6BEEDA3BE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1DFBF8E-A6C0-955A-A023-45F390C1D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0F064320-B945-8C84-4034-DBB1B1467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F4A6DE8-CD45-F66B-9408-2B8F78CFB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F112DEC-BEEC-8E2C-EDDA-229592CD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99964717-F301-DF82-A5CB-36EA70FA0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D18B988-AE3D-9AA5-6B3D-587FC8434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BB3BAFE8-8973-60F0-9A4B-46F2CC5EB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5E7F2FB1-2714-115F-A932-76EE0843E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9F87F271-6184-E7A1-0A25-72AC87F5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7C40CE59-A1E1-2EFD-BC9C-06220E2F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AAD8D42-160D-3729-DB58-17D0E6BE7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9B972B5-55BB-3B04-96BB-045333C3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20F6BF8D-F2E6-2828-D6AC-47234BB9C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C5C11ED-037F-57B8-D7C4-BD2CDDC14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24F4B48-5F61-507A-1261-F64851A48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D26C36C-8941-0CEF-C839-9BBA95479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4FB520C5-FBB2-6324-BD6C-D2A0AB691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129A111-1EF2-2BE9-95A8-79AB4F4D6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29F97B0F-4E81-6CD0-0114-F29F689D4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D5168AB9-CC65-9379-34BE-54DEA7E7A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6A24741-FA13-C309-199A-56425BD43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592E4125-B441-2F70-B008-B8F57333D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3490867-D30E-0582-282E-F80A460E6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5E9C067-94CF-6586-D56C-BDFE8A986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C8CE456-C2E5-B590-BE64-EFAB2605E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40095D32-26D9-13C6-0C6B-665B59DF6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28DE6DFF-4665-6BEF-6C8C-0BBAF8EA8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16B0631-D274-82EB-7A11-49EE82A6B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5669A15-7113-A0F9-34E1-A3242650C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9D75A254-3CF8-AC02-37EC-E19908F64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ozen Lake - Gym Documentation">
            <a:extLst>
              <a:ext uri="{FF2B5EF4-FFF2-40B4-BE49-F238E27FC236}">
                <a16:creationId xmlns:a16="http://schemas.microsoft.com/office/drawing/2014/main" id="{F9C105DC-F064-D9AB-6C1D-46FB1E22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950" y="1626601"/>
            <a:ext cx="2961009" cy="296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A4355E-5716-6655-2B10-E043D100068D}"/>
              </a:ext>
            </a:extLst>
          </p:cNvPr>
          <p:cNvSpPr txBox="1"/>
          <p:nvPr/>
        </p:nvSpPr>
        <p:spPr>
          <a:xfrm>
            <a:off x="4577359" y="1756672"/>
            <a:ext cx="34321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4400" b="1" dirty="0"/>
              <a:t>0.  1.   2.   3.</a:t>
            </a:r>
          </a:p>
          <a:p>
            <a:r>
              <a:rPr lang="en-TR" sz="4400" b="1" dirty="0"/>
              <a:t>4.  5.   6.   7.</a:t>
            </a:r>
          </a:p>
          <a:p>
            <a:r>
              <a:rPr lang="en-TR" sz="4400" b="1" dirty="0"/>
              <a:t>8.  9.  10. 11</a:t>
            </a:r>
          </a:p>
          <a:p>
            <a:r>
              <a:rPr lang="en-TR" sz="4400" b="1" dirty="0"/>
              <a:t>12 13 14 15</a:t>
            </a:r>
            <a:r>
              <a:rPr lang="en-TR" dirty="0"/>
              <a:t>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F0F43-F045-FF4C-F6FF-87C0B2A88B52}"/>
              </a:ext>
            </a:extLst>
          </p:cNvPr>
          <p:cNvSpPr txBox="1"/>
          <p:nvPr/>
        </p:nvSpPr>
        <p:spPr>
          <a:xfrm>
            <a:off x="5236550" y="728917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b="1" dirty="0">
                <a:solidFill>
                  <a:schemeClr val="bg1"/>
                </a:solidFill>
              </a:rPr>
              <a:t>States</a:t>
            </a:r>
            <a:endParaRPr lang="en-T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5272-325E-5855-A61A-1417D671B102}"/>
              </a:ext>
            </a:extLst>
          </p:cNvPr>
          <p:cNvSpPr txBox="1"/>
          <p:nvPr/>
        </p:nvSpPr>
        <p:spPr>
          <a:xfrm>
            <a:off x="4658053" y="75556"/>
            <a:ext cx="3024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4000" b="1" dirty="0">
                <a:solidFill>
                  <a:schemeClr val="bg1"/>
                </a:solidFill>
              </a:rPr>
              <a:t>Episode 23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4DBA337-FB85-23C2-EFA9-B0D6E4D6F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915005"/>
              </p:ext>
            </p:extLst>
          </p:nvPr>
        </p:nvGraphicFramePr>
        <p:xfrm>
          <a:off x="8108755" y="172572"/>
          <a:ext cx="3699387" cy="658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9443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47043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endParaRPr lang="en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A2417F4-D435-302F-0675-D63E4E485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61735"/>
              </p:ext>
            </p:extLst>
          </p:nvPr>
        </p:nvGraphicFramePr>
        <p:xfrm>
          <a:off x="331115" y="129981"/>
          <a:ext cx="3679570" cy="66021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84237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before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endParaRPr lang="en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pic>
        <p:nvPicPr>
          <p:cNvPr id="3" name="Picture 2" descr="A number and numbers on a white background&#10;&#10;AI-generated content may be incorrect.">
            <a:extLst>
              <a:ext uri="{FF2B5EF4-FFF2-40B4-BE49-F238E27FC236}">
                <a16:creationId xmlns:a16="http://schemas.microsoft.com/office/drawing/2014/main" id="{C7CA2CD9-0983-C267-6678-3A59F6674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71" y="5022835"/>
            <a:ext cx="3018635" cy="15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0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E01331-0079-FD44-45C0-E0E103DEC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5A29259-F284-2603-2065-5118AAF83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89722B-0F2B-70AD-C461-64C14AED8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9B3D86-93D5-8737-57C1-CAD64C4E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E9FA137-E588-769F-A9C8-25CD63BCB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0EC252-0C2A-B907-ABC6-3375121AD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28866F-161D-07B6-7C62-981BD6F9F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5B77EB-FB0B-B583-D86F-DC7DC0271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30CF8C-1DF7-7D3D-BD06-73FAE3CD1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15BB22-00EA-87DF-6A0D-98D5C25B5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8A03A0-E23E-F506-D5C8-DE891F845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2E866A-C97C-9F99-E8FE-AF57A7F10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201BD7-963F-E6F0-058B-6A4502405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7DB305-B746-1E5E-D99F-082AB4FA3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1B5F5C-B11F-A9FC-0575-A291D2BD3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163FEC-42AF-549F-FBC2-7120D1AD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FF4B76-E34E-437F-5567-94FC7D072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48869C-38CC-258D-5410-C9AB769D5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1F3161-A7CA-341D-06A5-C44899538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3F7F6C-C94C-575A-4E2C-3234E741B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4C4B7-7E8D-A9C3-561E-C3A973A3A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30CB79-3469-B615-3E46-95D21B3C3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C1C5E6-FFD2-52DA-F426-BA6773E60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837161-B4A7-6F66-7E95-6EAA9AC20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44D7AE-1EE5-4F73-1425-FB48871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0737BDA-D541-9BDD-8C23-25BF7BD30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E3DA18-B6D6-75F5-5CAB-624DF3ACB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FF7B54-9BE1-1CFE-9A89-0D82978FD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AFFF68-C10A-7C95-9C22-27F04BAA7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A0168C-7AD0-CCC3-8996-16C4CDEC8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EB93F1-5E40-5AF0-2177-FEAE09312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37F4BE-D93E-10BB-474B-CF170D494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03C083D-FE86-9E05-1B75-23B4A7A6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ED14BDB-BD41-8C25-CFA8-613FBD8D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close-up of a blue and white watercolor&#10;&#10;AI-generated content may be incorrect.">
            <a:extLst>
              <a:ext uri="{FF2B5EF4-FFF2-40B4-BE49-F238E27FC236}">
                <a16:creationId xmlns:a16="http://schemas.microsoft.com/office/drawing/2014/main" id="{C050F6B8-0C52-51F6-0ADE-44BD09CE5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50"/>
          <a:stretch/>
        </p:blipFill>
        <p:spPr>
          <a:xfrm rot="10800000">
            <a:off x="6660293" y="-2"/>
            <a:ext cx="5548320" cy="3120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22AF87-C9F9-1092-C53E-81F788740F65}"/>
              </a:ext>
            </a:extLst>
          </p:cNvPr>
          <p:cNvSpPr txBox="1"/>
          <p:nvPr/>
        </p:nvSpPr>
        <p:spPr>
          <a:xfrm>
            <a:off x="481320" y="496871"/>
            <a:ext cx="1180072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Q(0,↑)=−0.26+0.3×(−0.5+0.99×max(Q(0))−(−0.26)) </a:t>
            </a:r>
            <a:r>
              <a:rPr lang="en-US" dirty="0">
                <a:solidFill>
                  <a:srgbClr val="FF0000"/>
                </a:solidFill>
              </a:rPr>
              <a:t>than</a:t>
            </a:r>
          </a:p>
          <a:p>
            <a:pPr>
              <a:buNone/>
            </a:pPr>
            <a:r>
              <a:rPr lang="en-US" dirty="0"/>
              <a:t>Q(0,↑)=−0.26+0.3×(−0.5+0−(−0.26))=−0.26+0.3×(−0.24)= −0.33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Q(0,←)=−0.46+0.3×(−0.5+0.99×max(Q(0))−(−0.46)) </a:t>
            </a:r>
            <a:r>
              <a:rPr lang="en-US" dirty="0">
                <a:solidFill>
                  <a:srgbClr val="FF0000"/>
                </a:solidFill>
              </a:rPr>
              <a:t>than</a:t>
            </a:r>
          </a:p>
          <a:p>
            <a:pPr>
              <a:buNone/>
            </a:pPr>
            <a:r>
              <a:rPr lang="en-US" dirty="0"/>
              <a:t>Q(0,←)=−0.46+0.3×(−0.5+0−(−0.46))=−0.46+0.3×(−0.04)=−0.47​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Q(0,↓)=0+0.3×(0+0.99×max(Q(4))−0)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max(Q(4))=max(−0.42,0,−0.94,0)=0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Q(0,↓)=0+0.3×(0+0−0)=0​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Q(4,↓)=0+0.3×(0+0.99×max(Q(8))−0)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max(Q(8))=max(−0.47,−0.94,0,0)=0 than Q(4,↓)=0​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Q(8,→)=0+0.3×(0+0.99×max(Q(9))−0)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max(Q(9))=max(0,0,0,−0.51)=0 than Q(8,→)=0​</a:t>
            </a:r>
          </a:p>
          <a:p>
            <a:endParaRPr lang="en-US" dirty="0"/>
          </a:p>
          <a:p>
            <a:r>
              <a:rPr lang="en-US" dirty="0"/>
              <a:t>Q(9,→)=0+0.3×(0+0.99×max(Q(10))−0)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max(Q(10))=max(0,0,−0.30,0)=0 than Q(9,→)=0</a:t>
            </a:r>
          </a:p>
          <a:p>
            <a:endParaRPr lang="en-US" dirty="0"/>
          </a:p>
          <a:p>
            <a:r>
              <a:rPr lang="en-US" dirty="0"/>
              <a:t>Q(10,↓)=0+0.3×(0+0.99×max(Q(14))−0)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max(Q(14))=max(0,0,0.30,0)=0.30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</a:t>
            </a:r>
          </a:p>
          <a:p>
            <a:r>
              <a:rPr lang="en-US" dirty="0"/>
              <a:t>Q(10,↓)=0.3×(0.99×0.30)=0.3×0.297=0.09​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Q(14,→)=0.30+0.3×(1+0.99×max(Q(15))−0.30)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max(Q(15))=0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Q(14,→)=0.30+0.3×(1−0.30)=0.30+0.21= 0.51</a:t>
            </a:r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pic>
        <p:nvPicPr>
          <p:cNvPr id="4" name="Picture 3" descr="A number and numbers on a white background&#10;&#10;AI-generated content may be incorrect.">
            <a:extLst>
              <a:ext uri="{FF2B5EF4-FFF2-40B4-BE49-F238E27FC236}">
                <a16:creationId xmlns:a16="http://schemas.microsoft.com/office/drawing/2014/main" id="{F2ACC784-FD17-937D-FC69-13627E7B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96" y="5084854"/>
            <a:ext cx="3018635" cy="15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8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EC6E2-FF03-171A-9C1E-C5F16A78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61AFCC5F-5E36-FFC3-6402-430889CCE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741AF0E8-9F08-2882-BB8E-E4D217C0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6D814BDF-DA64-ACBD-F030-CF911F86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569D0F8-3CD5-ACF2-6401-67A9069FC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D957639D-344F-B624-D10A-954B01EAD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2355FC6-6CD5-E4F0-EE59-1BCCC4DFD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2EF7608B-5CF9-C6FE-2B06-E3BF688FE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964B9869-B359-0065-78FB-730796D65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F7171AA0-FC28-6DCF-0790-93B2D6F88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9D771E49-EF24-A751-8450-5CCAF474C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1B448BA-4651-8E6D-DAF6-B8EAE1B1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ECD1964-515A-F725-1633-3435120E7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584F48DB-8110-19DF-F56A-465D8A4FCB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E143B542-92D2-A007-E83C-0D334D00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E5BE2098-5C75-F6A1-F220-E283A988A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814419A-E105-2A2D-A89A-434E7A8C7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E83EEAD-6B36-0534-C16C-06ABF3BA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9C1C8780-D7AF-0F55-8105-D1ACE994D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17BB07F8-4C50-8F46-6C9B-7A52B166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9AC1C892-B6A0-B86F-398A-125FB40F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CD21D202-8B6C-F48B-88C5-D19B38CCA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1094E28-8471-9A8E-077A-FA84AB6E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41FD7388-5AAF-270A-1FE9-9E2CF60A9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B3366E40-4474-965F-DBBD-59F393A54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7BE6D07-CF4B-8283-BF9A-E5A06F039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6FA20A19-51A1-CC94-4E3D-6FE50842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3078BE7-18FA-5860-95EE-8A2B0593A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EC729940-ABD1-4B73-03BD-247F2D330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8BA8F4A-A386-429F-80DF-B9F53A130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0A1BE2FC-2DFA-6303-8D0A-88B69B7A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7143F2E-3039-2BB1-50A3-35A8E9308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ED6E823-D311-CA99-5DFC-26DDAB90A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86A1D48-AD11-8348-C247-5F8DC74C9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D5394C1-5F43-BFB4-8661-3278D9A11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CF1581A-62EC-ED77-205C-9497653B3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ozen Lake - Gym Documentation">
            <a:extLst>
              <a:ext uri="{FF2B5EF4-FFF2-40B4-BE49-F238E27FC236}">
                <a16:creationId xmlns:a16="http://schemas.microsoft.com/office/drawing/2014/main" id="{90712853-6206-BF16-E447-8192D5EA3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057" y="1372678"/>
            <a:ext cx="2961009" cy="296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0E1021-B862-29C4-79CF-E5D53AD12CE8}"/>
              </a:ext>
            </a:extLst>
          </p:cNvPr>
          <p:cNvSpPr txBox="1"/>
          <p:nvPr/>
        </p:nvSpPr>
        <p:spPr>
          <a:xfrm>
            <a:off x="4578499" y="1458968"/>
            <a:ext cx="34321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4400" b="1" dirty="0"/>
              <a:t>0.  1.   2.   3.</a:t>
            </a:r>
          </a:p>
          <a:p>
            <a:r>
              <a:rPr lang="en-TR" sz="4400" b="1" dirty="0"/>
              <a:t>4.  5.   6.   7.</a:t>
            </a:r>
          </a:p>
          <a:p>
            <a:r>
              <a:rPr lang="en-TR" sz="4400" b="1" dirty="0"/>
              <a:t>8.  9.  10. 11</a:t>
            </a:r>
          </a:p>
          <a:p>
            <a:r>
              <a:rPr lang="en-TR" sz="4400" b="1" dirty="0"/>
              <a:t>12 13 14 15</a:t>
            </a:r>
            <a:r>
              <a:rPr lang="en-TR" dirty="0"/>
              <a:t>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6BCB9-38EE-BA2E-21A2-4D5209F8DC80}"/>
              </a:ext>
            </a:extLst>
          </p:cNvPr>
          <p:cNvSpPr txBox="1"/>
          <p:nvPr/>
        </p:nvSpPr>
        <p:spPr>
          <a:xfrm>
            <a:off x="5302026" y="667394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b="1" dirty="0">
                <a:solidFill>
                  <a:schemeClr val="bg1"/>
                </a:solidFill>
              </a:rPr>
              <a:t>States</a:t>
            </a:r>
            <a:endParaRPr lang="en-T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2AC69-6958-FE96-BFFA-C30738B764BC}"/>
              </a:ext>
            </a:extLst>
          </p:cNvPr>
          <p:cNvSpPr txBox="1"/>
          <p:nvPr/>
        </p:nvSpPr>
        <p:spPr>
          <a:xfrm>
            <a:off x="3965554" y="97865"/>
            <a:ext cx="4368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4000" b="1" dirty="0">
                <a:solidFill>
                  <a:schemeClr val="bg1"/>
                </a:solidFill>
              </a:rPr>
              <a:t>Episode 2997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E1AB235-D5EA-8AC6-563C-9A5CDD3C0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759740"/>
              </p:ext>
            </p:extLst>
          </p:nvPr>
        </p:nvGraphicFramePr>
        <p:xfrm>
          <a:off x="8108755" y="172572"/>
          <a:ext cx="3699387" cy="658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9443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47043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endParaRPr lang="en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E3E36C8-F89D-AE17-C0DB-6DCC1D3C9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30202"/>
              </p:ext>
            </p:extLst>
          </p:nvPr>
        </p:nvGraphicFramePr>
        <p:xfrm>
          <a:off x="331115" y="129981"/>
          <a:ext cx="3679570" cy="66021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84237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before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endParaRPr lang="en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pic>
        <p:nvPicPr>
          <p:cNvPr id="3" name="Picture 2" descr="A screen shot of a program&#10;&#10;AI-generated content may be incorrect.">
            <a:extLst>
              <a:ext uri="{FF2B5EF4-FFF2-40B4-BE49-F238E27FC236}">
                <a16:creationId xmlns:a16="http://schemas.microsoft.com/office/drawing/2014/main" id="{57776713-6A1E-3E4D-BC19-4E2DE331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933" y="4650998"/>
            <a:ext cx="2971705" cy="19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4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931F3-47B9-9DC5-AC44-DC5FC5A74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E0712CC1-D30B-9251-990A-E54D9F2D7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D9480ED4-267D-E95B-3CEA-DD4F657C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C69FCF74-0765-04D4-23D8-439CEBD38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6E4CC559-AA90-0B81-3D16-B0FF6649B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DA18A4AD-E60A-0B27-00AE-5DC87A9DF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D606CF8E-B474-30E1-A6C0-DE0D10E9C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2409B032-A1B5-AA24-5B7E-016BE934C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F6B1462-A846-429E-1A42-1037D1946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EE4F1BE-1FF4-A6BB-8412-27CFB48F3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2C50AE1B-06C3-647A-0FF8-3069C037C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6FECEF24-FD97-8661-72F1-617D44E3A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B3AA376-3054-2450-7443-D10C8EBE9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1B09BFA-3BE4-06EE-94BB-E3C812821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5A8EB351-9526-A5A4-B386-8D7FEE151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797E30-E915-8695-6BA5-022141563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AA99F34-48E3-4CD9-75A4-9CCC2002E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4D0F2812-25A3-8128-E169-169EB50D6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522471C5-50FF-BA25-C842-0FD7331DB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4CF0964-BD5A-BFAC-95AF-810A6DEF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B9CAE9E-9820-F302-69A7-1EC45B173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ED00371-F205-3F06-1E12-A9F6C92B9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A64FE00E-8463-FCFA-D1F5-32B86CDE0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1D9AFFE8-149D-1BA4-3B6F-7E64093F9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7C748472-AE2F-4BEF-D4A7-CA80CD08E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7C0B13A-DDD7-6BEA-CA15-D9E26797D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021236D5-A933-84B9-4151-70D1D239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470501A-9EF6-B5F7-5E0E-727CAE959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BF6EDE-57D0-EEA0-2615-B7F157C53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FEF869A-FDF0-E4D1-CE11-A4B3CBA85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43EA5C5F-7E28-6D8A-03FD-4E009743B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0842C760-5724-F292-F6ED-F9059F172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35D0239-C3B1-DD14-8DF4-3C838E591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AFB3B514-A6DE-F8FA-CF2C-71F6A6E25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BAAFBAF9-4563-3010-17E0-CAFFFE015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F2CC4629-6480-CCB4-084E-26E752B41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ozen Lake - Gym Documentation">
            <a:extLst>
              <a:ext uri="{FF2B5EF4-FFF2-40B4-BE49-F238E27FC236}">
                <a16:creationId xmlns:a16="http://schemas.microsoft.com/office/drawing/2014/main" id="{B770FBC9-4B90-1EEF-B7F8-7525C862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11" y="2051763"/>
            <a:ext cx="2961009" cy="296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64262-76D4-DE80-093B-0764692EC6C6}"/>
              </a:ext>
            </a:extLst>
          </p:cNvPr>
          <p:cNvSpPr txBox="1"/>
          <p:nvPr/>
        </p:nvSpPr>
        <p:spPr>
          <a:xfrm>
            <a:off x="4592465" y="2152894"/>
            <a:ext cx="34321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4400" b="1" dirty="0"/>
              <a:t>0.  1.   2.   3.</a:t>
            </a:r>
          </a:p>
          <a:p>
            <a:r>
              <a:rPr lang="en-TR" sz="4400" b="1" dirty="0"/>
              <a:t>4.  5.   6.   7.</a:t>
            </a:r>
          </a:p>
          <a:p>
            <a:r>
              <a:rPr lang="en-TR" sz="4400" b="1" dirty="0"/>
              <a:t>8.  9.  10. 11</a:t>
            </a:r>
          </a:p>
          <a:p>
            <a:r>
              <a:rPr lang="en-TR" sz="4400" b="1" dirty="0"/>
              <a:t>12 13 14 15</a:t>
            </a:r>
            <a:r>
              <a:rPr lang="en-TR" dirty="0"/>
              <a:t>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59680-C4B2-4DEF-D4B1-F6C54BE4E4E0}"/>
              </a:ext>
            </a:extLst>
          </p:cNvPr>
          <p:cNvSpPr txBox="1"/>
          <p:nvPr/>
        </p:nvSpPr>
        <p:spPr>
          <a:xfrm>
            <a:off x="5323938" y="1360560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b="1" dirty="0">
                <a:solidFill>
                  <a:schemeClr val="bg1"/>
                </a:solidFill>
              </a:rPr>
              <a:t>States</a:t>
            </a:r>
            <a:endParaRPr lang="en-T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8FF2A-0FDC-CC7D-EFDC-7833DC471B1D}"/>
              </a:ext>
            </a:extLst>
          </p:cNvPr>
          <p:cNvSpPr txBox="1"/>
          <p:nvPr/>
        </p:nvSpPr>
        <p:spPr>
          <a:xfrm>
            <a:off x="3965554" y="97865"/>
            <a:ext cx="4368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4000" b="1" dirty="0">
                <a:solidFill>
                  <a:schemeClr val="bg1"/>
                </a:solidFill>
              </a:rPr>
              <a:t>Episode 2999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4C3010-C341-7D13-1601-7896D33D8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869468"/>
              </p:ext>
            </p:extLst>
          </p:nvPr>
        </p:nvGraphicFramePr>
        <p:xfrm>
          <a:off x="8108755" y="172572"/>
          <a:ext cx="3699387" cy="65649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9443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69986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47043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91482FE-7EEC-C1B9-48A0-1A5C3135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9077"/>
              </p:ext>
            </p:extLst>
          </p:nvPr>
        </p:nvGraphicFramePr>
        <p:xfrm>
          <a:off x="331115" y="129981"/>
          <a:ext cx="3679570" cy="66021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84237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before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endParaRPr lang="en-T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-1.00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r>
                        <a:rPr lang="en-TR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54651FF-C224-C57D-C778-4181287AB7D3}"/>
              </a:ext>
            </a:extLst>
          </p:cNvPr>
          <p:cNvSpPr txBox="1"/>
          <p:nvPr/>
        </p:nvSpPr>
        <p:spPr>
          <a:xfrm>
            <a:off x="3999423" y="934364"/>
            <a:ext cx="4180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2000" b="1" dirty="0">
                <a:solidFill>
                  <a:schemeClr val="bg1"/>
                </a:solidFill>
              </a:rPr>
              <a:t>0 → 1 → 2 → 6 → 10 → 14 → 15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7F643CF-9918-6D9E-5997-6D35CEEA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50" y="5208690"/>
            <a:ext cx="2946307" cy="14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AD77A-6B40-8F25-C719-D1465323A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close-up of a blue and white watercolor&#10;&#10;AI-generated content may be incorrect.">
            <a:extLst>
              <a:ext uri="{FF2B5EF4-FFF2-40B4-BE49-F238E27FC236}">
                <a16:creationId xmlns:a16="http://schemas.microsoft.com/office/drawing/2014/main" id="{6DD23086-3272-28EA-CD5B-1E650C427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50"/>
          <a:stretch/>
        </p:blipFill>
        <p:spPr>
          <a:xfrm rot="10800000">
            <a:off x="3939821" y="10"/>
            <a:ext cx="8252176" cy="4641850"/>
          </a:xfrm>
          <a:prstGeom prst="rect">
            <a:avLst/>
          </a:prstGeom>
        </p:spPr>
      </p:pic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36A41AE-095B-884A-D7B3-90C1B38C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55" y="92198"/>
            <a:ext cx="10874061" cy="64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C9E5C-D4C1-3B74-4461-27723F5B3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B463C6-AF43-A2D8-4DBC-23DD08CA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141BA6-5795-42B6-74BD-64610AABA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B803C9-5709-53C6-6573-760307D09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8B8643-BEF8-A8BF-8986-0475EB85B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94EA11A-A635-8B8C-72B2-C7945C507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DD0DF7-F313-F337-6586-C6954B265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D2E879-FB56-FFE2-8517-FB2FA071D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1BE981-C919-FD6E-5E98-3B263EE8C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7B216E1-D95A-3685-131F-F4DB94C91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3B8D8A-3A61-A977-8721-22BB426D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3DF0F04-5B71-1BA1-CC97-C5C46F4C8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836F69-1980-A330-D8D0-5191CC966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7BC327-3E7D-68B4-C7B7-EE757D441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7D1EE-1B37-9D5D-FCD1-76F45CD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3AF892-53B3-ABAD-BBCD-7181B39ED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432CA9-F3B8-838E-B9BD-AA8F588DF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467692-F91C-23B2-7342-961F08832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206D1FC-A4D0-7CA7-AD46-5B829A6B8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53CB2AB-AC1C-242B-6F3D-8E773C5AE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84D3AAD-2FCE-0B84-3F49-4AD15B843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A0FB34-C992-BF1E-E7D5-480ABFF0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415BA4-F667-15A8-E768-8BBEC9CC1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7AD06A-0E0C-7A55-992F-959090B7F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1EC507-3A67-11DE-541E-CF268662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7BD98F-DFF4-A01E-3E66-B0A8C358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33D4F0-EF6A-A450-9359-FEEDF1A10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3C7905-4ECE-CF82-C1C0-D8C733649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FD8D8D-FC84-794A-E60B-F5F332681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86C6FD-907D-CAC4-FB65-67A4D9685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19C98AE-F953-3192-5E43-52E942F2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BB10FA-E716-F09D-0903-07D6F50F5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D7A039-1CE2-6ABB-9619-6036353B9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D3180DA-D82C-54E7-B318-C5F8703F9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close-up of a blue and white watercolor&#10;&#10;AI-generated content may be incorrect.">
            <a:extLst>
              <a:ext uri="{FF2B5EF4-FFF2-40B4-BE49-F238E27FC236}">
                <a16:creationId xmlns:a16="http://schemas.microsoft.com/office/drawing/2014/main" id="{85371643-CCCF-6F8F-B423-E558C644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50"/>
          <a:stretch/>
        </p:blipFill>
        <p:spPr>
          <a:xfrm rot="5400000">
            <a:off x="-1531053" y="1531053"/>
            <a:ext cx="6999102" cy="3936996"/>
          </a:xfrm>
          <a:prstGeom prst="rect">
            <a:avLst/>
          </a:prstGeom>
        </p:spPr>
      </p:pic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7A838780-8A44-D046-5DF8-BE96B233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4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AABA7-5D27-6268-DE0F-6F4DF130C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8" name="Rectangle 437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0C341D6B-45C0-262D-153E-FD96626F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439" name="Group 438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0" name="Rectangle 439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9979-B33E-07C1-AEAF-FDB2F3D38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775" y="1800353"/>
            <a:ext cx="6770098" cy="1628647"/>
          </a:xfrm>
        </p:spPr>
        <p:txBody>
          <a:bodyPr>
            <a:normAutofit fontScale="90000"/>
          </a:bodyPr>
          <a:lstStyle/>
          <a:p>
            <a:r>
              <a:rPr lang="en-TR" dirty="0">
                <a:solidFill>
                  <a:srgbClr val="FFFFFF"/>
                </a:solidFill>
              </a:rPr>
              <a:t>Thank You For Listening To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589F3-3794-7BBA-B39F-7D290B146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775" y="3674328"/>
            <a:ext cx="9820188" cy="858662"/>
          </a:xfrm>
        </p:spPr>
        <p:txBody>
          <a:bodyPr>
            <a:normAutofit/>
          </a:bodyPr>
          <a:lstStyle/>
          <a:p>
            <a:pPr algn="ctr"/>
            <a:endParaRPr lang="en-T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7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F0475-4E85-A091-66DB-3B153983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61BF-7DF1-EEA8-6EB1-0E984534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close up of a blue watercolor&#10;&#10;AI-generated content may be incorrect.">
            <a:extLst>
              <a:ext uri="{FF2B5EF4-FFF2-40B4-BE49-F238E27FC236}">
                <a16:creationId xmlns:a16="http://schemas.microsoft.com/office/drawing/2014/main" id="{29809BAD-9A2D-601C-4015-9B3B75E90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897091"/>
          </a:xfrm>
        </p:spPr>
      </p:pic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4B2F08E5-373A-0C4A-652E-F95CDF52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7" y="359387"/>
            <a:ext cx="11797065" cy="54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2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38E4B-92ED-E871-877A-0DDCF69B9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C6D8-F34D-69B3-4AE6-87FA4519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close up of a blue watercolor&#10;&#10;AI-generated content may be incorrect.">
            <a:extLst>
              <a:ext uri="{FF2B5EF4-FFF2-40B4-BE49-F238E27FC236}">
                <a16:creationId xmlns:a16="http://schemas.microsoft.com/office/drawing/2014/main" id="{42456454-EF41-386D-9EF0-0729CB09D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0" y="-1"/>
            <a:ext cx="12192000" cy="7897091"/>
          </a:xfrm>
        </p:spPr>
      </p:pic>
      <p:pic>
        <p:nvPicPr>
          <p:cNvPr id="4098" name="Picture 2" descr="Frozen Lake - Gym Documentation">
            <a:extLst>
              <a:ext uri="{FF2B5EF4-FFF2-40B4-BE49-F238E27FC236}">
                <a16:creationId xmlns:a16="http://schemas.microsoft.com/office/drawing/2014/main" id="{D68BDA1C-B296-1DBC-890C-293BD880D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50" y="517523"/>
            <a:ext cx="5472111" cy="547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grid world&#10;&#10;AI-generated content may be incorrect.">
            <a:extLst>
              <a:ext uri="{FF2B5EF4-FFF2-40B4-BE49-F238E27FC236}">
                <a16:creationId xmlns:a16="http://schemas.microsoft.com/office/drawing/2014/main" id="{9911C449-CF44-EED4-6F3E-AB87E5EE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50" y="517523"/>
            <a:ext cx="5862049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2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9ABC-EE7C-81DF-7CE9-49E8A314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close up of a blue watercolor&#10;&#10;AI-generated content may be incorrect.">
            <a:extLst>
              <a:ext uri="{FF2B5EF4-FFF2-40B4-BE49-F238E27FC236}">
                <a16:creationId xmlns:a16="http://schemas.microsoft.com/office/drawing/2014/main" id="{BC487C44-9A98-1A5F-0DC1-40626DD93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897091"/>
          </a:xfrm>
        </p:spPr>
      </p:pic>
      <p:pic>
        <p:nvPicPr>
          <p:cNvPr id="6" name="Picture 5" descr="A diagram of a math problem&#10;&#10;AI-generated content may be incorrect.">
            <a:extLst>
              <a:ext uri="{FF2B5EF4-FFF2-40B4-BE49-F238E27FC236}">
                <a16:creationId xmlns:a16="http://schemas.microsoft.com/office/drawing/2014/main" id="{31F38F35-EFAC-20BC-2F26-2A0DD761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9" y="2485896"/>
            <a:ext cx="10814861" cy="36461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243556-A48C-9CC4-66A6-3C9EC678E903}"/>
              </a:ext>
            </a:extLst>
          </p:cNvPr>
          <p:cNvSpPr txBox="1">
            <a:spLocks/>
          </p:cNvSpPr>
          <p:nvPr/>
        </p:nvSpPr>
        <p:spPr>
          <a:xfrm>
            <a:off x="1175921" y="61392"/>
            <a:ext cx="9820188" cy="1011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dirty="0">
                <a:solidFill>
                  <a:srgbClr val="FFFFFF"/>
                </a:solidFill>
              </a:rPr>
              <a:t>Q-Learning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5DE8C-ED3C-A953-973F-4AD1AF77EA5D}"/>
              </a:ext>
            </a:extLst>
          </p:cNvPr>
          <p:cNvSpPr txBox="1"/>
          <p:nvPr/>
        </p:nvSpPr>
        <p:spPr>
          <a:xfrm>
            <a:off x="691079" y="1540274"/>
            <a:ext cx="522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400" dirty="0">
                <a:solidFill>
                  <a:schemeClr val="bg1"/>
                </a:solidFill>
              </a:rPr>
              <a:t>Q-Table and Q-Values</a:t>
            </a:r>
          </a:p>
        </p:txBody>
      </p:sp>
    </p:spTree>
    <p:extLst>
      <p:ext uri="{BB962C8B-B14F-4D97-AF65-F5344CB8AC3E}">
        <p14:creationId xmlns:p14="http://schemas.microsoft.com/office/powerpoint/2010/main" val="94086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06E85-4ADE-2977-AE38-E92A12EC6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4F2C85AC-47E3-7D4D-5833-9B5C6B7A4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20132791-4FB2-1E54-E169-07634B12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5" b="7866"/>
          <a:stretch/>
        </p:blipFill>
        <p:spPr>
          <a:xfrm rot="10800000"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38133055-38E7-B348-86FC-B29083FE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98D37B78-F703-66E1-5FB0-F915BD5F0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6C2AC6A5-0538-298F-903F-2E654904D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4660CF4B-3763-5A87-DFED-F42D98768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1FF608C2-6C4B-ED73-13BC-E23CAE44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A703226-F640-426F-2723-459B92132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605574A-ACAD-7435-6730-0C62798CF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C0E0C669-C601-9D3D-84B7-E2F30A7C9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0715B47-DC6C-B81F-E9AD-714FB911D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C64A8A4C-15D8-8084-E2D0-81F07A11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C9A968BF-EA6A-D7F2-4E15-590D3AEA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F1C80B85-C380-60C2-A05F-ED45C005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B1F22A06-BB86-10C5-8281-E85FA968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06DE850F-16A3-0703-A6F5-43E6941F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D3583E0E-D876-56CA-C1F5-6352D75C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4F0ABFEE-31B0-15B6-82BB-D092EADE0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4349C9EF-5C62-1964-E607-AE741ADA0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75A6388-70E6-D494-B2DB-ECCD37311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12F3BFF1-7A5E-4C69-31DA-7DBDEFA7A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BE4D0FC-B921-5E96-463B-6DF27DF1C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AB49231-490D-4374-59D2-EBEFD979B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928C2094-37BF-99EC-2614-FDA9C230C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DF41D924-5C77-517D-A863-DAC57C718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373F348-9990-1B86-7746-8758D204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B2C87347-FFE9-0197-1714-C04EE1A5E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DA6F1585-CDE1-9C46-8846-4DDBD96B4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E3DCC33E-3A6F-C92A-000D-1E0868E43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2B27D76-DFE3-ACB5-4C77-37102E0B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F154AFF-7690-CC60-1206-86B49CFA5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95E47FD-2F09-013A-0980-CE882D730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1CD2FC5-7DBC-63D7-481B-7525629C5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6141102D-D54C-8474-5C0E-BDBE7B63D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B46B6BAF-5791-B105-E71B-B1070090A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1B321-EE65-E288-C5DF-EAC8151EF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556" y="1304895"/>
            <a:ext cx="7499175" cy="3872089"/>
          </a:xfrm>
        </p:spPr>
        <p:txBody>
          <a:bodyPr>
            <a:normAutofit/>
          </a:bodyPr>
          <a:lstStyle/>
          <a:p>
            <a:pPr algn="r"/>
            <a:r>
              <a:rPr lang="en-TR" sz="8000" b="1" dirty="0">
                <a:solidFill>
                  <a:schemeClr val="bg1"/>
                </a:solidFill>
              </a:rPr>
              <a:t>Q-Table </a:t>
            </a:r>
            <a:br>
              <a:rPr lang="en-TR" sz="8000" b="1" dirty="0">
                <a:solidFill>
                  <a:schemeClr val="bg1"/>
                </a:solidFill>
              </a:rPr>
            </a:br>
            <a:r>
              <a:rPr lang="en-TR" sz="8000" b="1" dirty="0">
                <a:solidFill>
                  <a:schemeClr val="bg1"/>
                </a:solidFill>
              </a:rPr>
              <a:t>Step by step Explanation</a:t>
            </a:r>
          </a:p>
        </p:txBody>
      </p:sp>
    </p:spTree>
    <p:extLst>
      <p:ext uri="{BB962C8B-B14F-4D97-AF65-F5344CB8AC3E}">
        <p14:creationId xmlns:p14="http://schemas.microsoft.com/office/powerpoint/2010/main" val="150852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F9E39-30B9-A79A-4C1F-40C0CB935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66398BD1-EEEF-C98D-C4CD-31E12A516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286B29FE-22DF-629B-2742-BC08E4BE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ABE80B9-CE16-E881-6132-8116B2A71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97E7551A-5A0A-648A-51B3-5741E337D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472E56EE-5313-84A1-BED8-BF8E2602A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EB2FEB47-96DD-C32A-F8AD-AF8D665FC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24EFB94-D76C-2DAE-05D9-0E9E6E733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053F82AF-2596-9AC9-7214-B64EFE5E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7C04ADE-0055-C0DF-1552-24596D9F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27823BB5-8D4C-77DC-6C7E-98C2CD22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FED3DB6A-26BF-46D1-022C-0ED665FF8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9CCFCCCD-C5E1-4435-A8F5-7A1CDB513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FC9C3FDB-E5C4-80CC-57EE-F41668727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94A4D62E-2702-276C-EC28-892A75F6D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6ED4145-ED8F-EC6A-EC0D-2D6F3D48F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80F27C5-6ED3-6CEC-6681-54817FF72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5DC562B8-B20C-DB91-14B5-E1C3C0AF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0CBA97D-4892-C3F9-5531-4D44F788C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0869983F-88FC-C727-7B50-4E12BE175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7ED92EAB-EC64-8A7F-0D75-81624880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177925F-BF5D-56DB-4E28-7EAFD3DD8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A314E17F-C16C-A5D7-F37B-159114F3D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2F42B94F-A791-7F3C-2F0C-C06A80061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6E718D9-3980-E016-8F83-7B4CFD50C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2D51344C-7BD2-F453-6CA9-DC7C33DB4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B5B9165-AEB8-92DB-6E97-FA6E71F32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56482062-BA29-597B-AC7A-E4D2D47C2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D807EAB2-1780-76F0-B4DA-5D59D9D1E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5A1BE405-D369-3A52-8FE4-A9682FF79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1B0409C-8BF2-A684-237E-77637584A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50AF712C-2145-13A2-347D-C0483242E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208CC1F9-9DBC-15C4-5A32-DD5231236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92285E8-A153-B27B-E6F8-A64E226D6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91F8A7A0-98EB-3F0B-0264-8CC5815C3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9FC9959C-BCEB-D2E6-8488-DDC0712C8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ozen Lake - Gym Documentation">
            <a:extLst>
              <a:ext uri="{FF2B5EF4-FFF2-40B4-BE49-F238E27FC236}">
                <a16:creationId xmlns:a16="http://schemas.microsoft.com/office/drawing/2014/main" id="{D5FE9AD6-593B-19A9-6452-5D0A1AC3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35" y="2077409"/>
            <a:ext cx="2961009" cy="296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90638E-219F-7DC3-A2F1-9066E240C378}"/>
              </a:ext>
            </a:extLst>
          </p:cNvPr>
          <p:cNvSpPr txBox="1"/>
          <p:nvPr/>
        </p:nvSpPr>
        <p:spPr>
          <a:xfrm>
            <a:off x="4676647" y="2187701"/>
            <a:ext cx="34321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4400" b="1" dirty="0"/>
              <a:t>0.  1.   2.   3.</a:t>
            </a:r>
          </a:p>
          <a:p>
            <a:r>
              <a:rPr lang="en-TR" sz="4400" b="1" dirty="0"/>
              <a:t>4.  5.   6.   7.</a:t>
            </a:r>
          </a:p>
          <a:p>
            <a:r>
              <a:rPr lang="en-TR" sz="4400" b="1" dirty="0"/>
              <a:t>8.  9.  10. 11</a:t>
            </a:r>
          </a:p>
          <a:p>
            <a:r>
              <a:rPr lang="en-TR" sz="4400" b="1" dirty="0"/>
              <a:t>12 13 14 15</a:t>
            </a:r>
            <a:r>
              <a:rPr lang="en-TR" dirty="0"/>
              <a:t>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E3FD9-CBF9-D093-C894-4D5776A54B08}"/>
              </a:ext>
            </a:extLst>
          </p:cNvPr>
          <p:cNvSpPr txBox="1"/>
          <p:nvPr/>
        </p:nvSpPr>
        <p:spPr>
          <a:xfrm>
            <a:off x="5323938" y="1360560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b="1" dirty="0">
                <a:solidFill>
                  <a:schemeClr val="bg1"/>
                </a:solidFill>
              </a:rPr>
              <a:t>States</a:t>
            </a:r>
            <a:endParaRPr lang="en-T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85DCA-7482-5C4B-CEA1-9F014D81CADC}"/>
              </a:ext>
            </a:extLst>
          </p:cNvPr>
          <p:cNvSpPr txBox="1"/>
          <p:nvPr/>
        </p:nvSpPr>
        <p:spPr>
          <a:xfrm>
            <a:off x="4658053" y="75556"/>
            <a:ext cx="3024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4000" b="1" dirty="0">
                <a:solidFill>
                  <a:schemeClr val="bg1"/>
                </a:solidFill>
              </a:rPr>
              <a:t>Episode 0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ED6B85-F04F-B09E-129B-CB66D083C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73528"/>
              </p:ext>
            </p:extLst>
          </p:nvPr>
        </p:nvGraphicFramePr>
        <p:xfrm>
          <a:off x="388999" y="120687"/>
          <a:ext cx="3679570" cy="65649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47043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before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2085DE4-D9A7-0FB2-BA9E-1376B940E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74058"/>
              </p:ext>
            </p:extLst>
          </p:nvPr>
        </p:nvGraphicFramePr>
        <p:xfrm>
          <a:off x="8201197" y="120687"/>
          <a:ext cx="3679570" cy="6583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84237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ADFBB59-579B-38B1-975E-90301E60FFD5}"/>
              </a:ext>
            </a:extLst>
          </p:cNvPr>
          <p:cNvSpPr txBox="1"/>
          <p:nvPr/>
        </p:nvSpPr>
        <p:spPr>
          <a:xfrm>
            <a:off x="4080185" y="1000842"/>
            <a:ext cx="4180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2000" b="1" dirty="0">
                <a:solidFill>
                  <a:schemeClr val="bg1"/>
                </a:solidFill>
              </a:rPr>
              <a:t>0 → 0 → 4→ 5</a:t>
            </a:r>
          </a:p>
        </p:txBody>
      </p:sp>
      <p:pic>
        <p:nvPicPr>
          <p:cNvPr id="3" name="Picture 2" descr="A close-up of a number&#10;&#10;AI-generated content may be incorrect.">
            <a:extLst>
              <a:ext uri="{FF2B5EF4-FFF2-40B4-BE49-F238E27FC236}">
                <a16:creationId xmlns:a16="http://schemas.microsoft.com/office/drawing/2014/main" id="{A0D5CF20-9EE6-99C1-A3A1-AEE949B2C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722" y="5268164"/>
            <a:ext cx="3759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1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85BE0-576D-9C19-6DB0-9495B84A3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close-up of a blue and white watercolor&#10;&#10;AI-generated content may be incorrect.">
            <a:extLst>
              <a:ext uri="{FF2B5EF4-FFF2-40B4-BE49-F238E27FC236}">
                <a16:creationId xmlns:a16="http://schemas.microsoft.com/office/drawing/2014/main" id="{E92315E7-C11E-78DC-6D18-AC56B0896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250"/>
          <a:stretch/>
        </p:blipFill>
        <p:spPr>
          <a:xfrm rot="5400000">
            <a:off x="-1110046" y="1110046"/>
            <a:ext cx="5074500" cy="2854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866A16-CF5E-99AB-BB6A-1284143500E4}"/>
              </a:ext>
            </a:extLst>
          </p:cNvPr>
          <p:cNvSpPr txBox="1"/>
          <p:nvPr/>
        </p:nvSpPr>
        <p:spPr>
          <a:xfrm>
            <a:off x="3627556" y="2349279"/>
            <a:ext cx="75449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Q(0,←)=0+0.3×(−0.5−0)=−0.15</a:t>
            </a:r>
            <a:endParaRPr lang="en-TR" sz="4000" dirty="0"/>
          </a:p>
          <a:p>
            <a:endParaRPr lang="en-TR" sz="4000" dirty="0"/>
          </a:p>
          <a:p>
            <a:r>
              <a:rPr lang="en-US" sz="4000" dirty="0"/>
              <a:t>Q(0,↓)=0+0.3×(0+0−0)=0</a:t>
            </a:r>
            <a:endParaRPr lang="en-TR" sz="4000" dirty="0"/>
          </a:p>
          <a:p>
            <a:endParaRPr lang="en-TR" sz="4000" dirty="0"/>
          </a:p>
          <a:p>
            <a:r>
              <a:rPr lang="en-US" sz="4000" dirty="0"/>
              <a:t>Q(4,→)=0+0.3×(−1−0)=−0.3</a:t>
            </a:r>
            <a:endParaRPr lang="en-TR" sz="4000" dirty="0"/>
          </a:p>
        </p:txBody>
      </p:sp>
      <p:pic>
        <p:nvPicPr>
          <p:cNvPr id="2" name="Picture 1" descr="A close-up of a number&#10;&#10;AI-generated content may be incorrect.">
            <a:extLst>
              <a:ext uri="{FF2B5EF4-FFF2-40B4-BE49-F238E27FC236}">
                <a16:creationId xmlns:a16="http://schemas.microsoft.com/office/drawing/2014/main" id="{46DE3A44-9218-59AB-1F57-76A087E45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04" y="585512"/>
            <a:ext cx="5404567" cy="13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7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4C543-9289-E578-3542-176B4EE25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157EF863-A7CE-4549-3EEA-EEA2C28EF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BA9CA3E3-9971-72FB-11D0-BABE5B3E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CAEED32-4DE7-88E4-8956-8D17497B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8DB432F8-A361-CED5-6719-4AAFA551E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8E3AFEAC-11C3-4A20-917A-DB4972CE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C1FF94F4-EB7C-A823-F26F-C59E5CB1B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9DC644D9-FD6C-9670-A7DD-236B0BC50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7D3A3F92-249D-9C8B-B5D1-3106F22B1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B27A9B57-69D3-CC8E-444F-8B3E5D9AE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279404CD-C5CD-50BA-63CA-97579486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85F38DD8-006D-B3A7-028C-17070278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3F52A8EA-1598-6512-EAE2-3F51F9558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366597B-D827-DA21-5A8F-0F788128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8C1A9CA8-D01E-3271-09FB-62B21868C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E95C9C92-20C6-620D-9599-2B4BC664A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F2E5101-AC34-61DD-C164-561FE4FB9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D1D9A22D-07DA-4155-C9D2-689CC1152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441748D9-C912-9355-9641-1ED5F92B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E472984-EE86-6847-B0A9-B6B48FD0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5BB8A00-82B8-764F-754F-6981A5D5F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55D49D1-4713-AD0F-5C7E-DA2F9A3F9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2BDEAE5-A735-C07D-319B-4F78C3174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CDB09B2-283B-9796-FCEA-BBE9B3238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9F71866-54BB-A8FB-72B5-50A7E11F9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7F35E824-7D66-E9EF-3CA7-2AEF6355A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F142038D-983B-4769-F553-72BE46D36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921B85FA-FEBC-4EE7-7D8B-C316CD57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3A6D156-C038-A2C7-1B6D-899381D9D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76AB3456-8746-6155-1E60-2D5A84B81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0AF224A-1A63-0343-453B-25A5D1309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24EF36B7-B382-C57A-834C-A30FBA524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CB7FAC61-E97D-893C-0164-D8830BB1D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9E4998C-151C-D7F0-D9AD-32BE53DAC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434D619-BFAD-B44A-F440-A5C88C64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A6321D30-3932-5032-C696-4BFBA50DA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ozen Lake - Gym Documentation">
            <a:extLst>
              <a:ext uri="{FF2B5EF4-FFF2-40B4-BE49-F238E27FC236}">
                <a16:creationId xmlns:a16="http://schemas.microsoft.com/office/drawing/2014/main" id="{8DA6C9E2-196B-B74E-10C5-E5322745D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152" y="1370091"/>
            <a:ext cx="2961009" cy="296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44D70B-5D73-CDB3-DAE2-F1098E906C6C}"/>
              </a:ext>
            </a:extLst>
          </p:cNvPr>
          <p:cNvSpPr txBox="1"/>
          <p:nvPr/>
        </p:nvSpPr>
        <p:spPr>
          <a:xfrm>
            <a:off x="4689054" y="1429194"/>
            <a:ext cx="34321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4400" b="1" dirty="0"/>
              <a:t>0.  1.   2.   3.</a:t>
            </a:r>
          </a:p>
          <a:p>
            <a:r>
              <a:rPr lang="en-TR" sz="4400" b="1" dirty="0"/>
              <a:t>4.  5.   6.   7.</a:t>
            </a:r>
          </a:p>
          <a:p>
            <a:r>
              <a:rPr lang="en-TR" sz="4400" b="1" dirty="0"/>
              <a:t>8.  9.  10. 11</a:t>
            </a:r>
          </a:p>
          <a:p>
            <a:r>
              <a:rPr lang="en-TR" sz="4400" b="1" dirty="0"/>
              <a:t>12 13 14 15</a:t>
            </a:r>
            <a:r>
              <a:rPr lang="en-TR" dirty="0"/>
              <a:t>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202AD-E39C-2FB1-5C53-08C73DD66E92}"/>
              </a:ext>
            </a:extLst>
          </p:cNvPr>
          <p:cNvSpPr txBox="1"/>
          <p:nvPr/>
        </p:nvSpPr>
        <p:spPr>
          <a:xfrm>
            <a:off x="5243798" y="645349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b="1" dirty="0">
                <a:solidFill>
                  <a:schemeClr val="bg1"/>
                </a:solidFill>
              </a:rPr>
              <a:t>States</a:t>
            </a:r>
            <a:endParaRPr lang="en-T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4AB93A-C199-7576-0DFC-C376FA6E17CA}"/>
              </a:ext>
            </a:extLst>
          </p:cNvPr>
          <p:cNvSpPr txBox="1"/>
          <p:nvPr/>
        </p:nvSpPr>
        <p:spPr>
          <a:xfrm>
            <a:off x="4658053" y="75556"/>
            <a:ext cx="3024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4000" b="1" dirty="0">
                <a:solidFill>
                  <a:schemeClr val="bg1"/>
                </a:solidFill>
              </a:rPr>
              <a:t>Episode 1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8A67ACB-83EF-50E5-EB5D-B1F828AA2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24502"/>
              </p:ext>
            </p:extLst>
          </p:nvPr>
        </p:nvGraphicFramePr>
        <p:xfrm>
          <a:off x="8217425" y="180424"/>
          <a:ext cx="3679570" cy="65649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47043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</a:t>
                      </a:r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</a:t>
                      </a:r>
                      <a:endParaRPr lang="en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</a:t>
                      </a:r>
                      <a:endParaRPr lang="en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</a:t>
                      </a:r>
                      <a:endParaRPr lang="en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1ECB0C-6D55-3097-2567-91217D958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952263"/>
              </p:ext>
            </p:extLst>
          </p:nvPr>
        </p:nvGraphicFramePr>
        <p:xfrm>
          <a:off x="339315" y="171185"/>
          <a:ext cx="3679570" cy="6583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84237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before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pic>
        <p:nvPicPr>
          <p:cNvPr id="5" name="Picture 4" descr="A black and white text with arrows&#10;&#10;AI-generated content may be incorrect.">
            <a:extLst>
              <a:ext uri="{FF2B5EF4-FFF2-40B4-BE49-F238E27FC236}">
                <a16:creationId xmlns:a16="http://schemas.microsoft.com/office/drawing/2014/main" id="{168179C5-5064-78A9-81CE-96D58E48D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368" y="4677501"/>
            <a:ext cx="3848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5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2131B0-08F5-BB96-9730-67AA31589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3A62A93-0C6C-1D97-FBA9-97D28A89F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2452EA-A2FA-AC9A-327B-2E752CF01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E84359-6BEB-D5A1-284F-15A77DF60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5033EFA-073E-08FE-E38B-6C34608B4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6C06A73-A8B8-2236-7AEA-C3F625604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98608-0CCF-8932-9BCD-7CA409441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68C4E3-A7D9-3CF1-4B10-9708B5E17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19EDD-DF2C-303A-B99A-147961E5B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72CB33-4A4E-828C-674D-342E02032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23AA8D-F6C2-9486-2E9C-DFB670DF3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00544-F2A4-1A9C-6910-4118F11E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958862-325D-2224-74D7-2A96C214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49B413C-46DF-F8EA-008A-D7204D5D4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0F0047-A31B-4CBF-EF29-13A23AF55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AFAB9F-2270-5F7C-4A8B-A1F96C4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574C31-E959-4E96-2271-64CAE8E68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C235B8-7984-E848-1DFB-65B374D5C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75B6735-A218-B55C-7855-A79C961F3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F586C6-88C1-B3BA-CC2C-FB133559E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D386D45-C783-B003-850C-D70F845FB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152777-F9E1-B3BD-4C42-30659204C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02A5A0-DAB8-ABD8-6CE8-C9A4D195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376415-D1C7-F3A6-EB69-6AC14B4D3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65BBA-85D4-1483-12FF-C75CB451B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B7CA4E-AC95-3A13-2236-6B28978B0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800C243-DFB2-B972-DB94-0270E6F38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0E080E-F65B-7C78-10F4-45FC2B58F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8C4EC34-FEDE-58BF-5055-BE613D10D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2267D0F-BAB7-CC00-4677-FA8161672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FA898E-4A37-EF3F-9793-1014FCF1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45A61A-23D3-5FB5-18F8-7CC9FE2FF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6095696-EDBB-E7C7-2337-66C38883F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D025E88-BB90-3673-98A4-F858940C1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close-up of a blue and white watercolor&#10;&#10;AI-generated content may be incorrect.">
            <a:extLst>
              <a:ext uri="{FF2B5EF4-FFF2-40B4-BE49-F238E27FC236}">
                <a16:creationId xmlns:a16="http://schemas.microsoft.com/office/drawing/2014/main" id="{CCF58FD0-CF86-2D88-F00B-B33369D5B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50"/>
          <a:stretch/>
        </p:blipFill>
        <p:spPr>
          <a:xfrm>
            <a:off x="-9379" y="4436079"/>
            <a:ext cx="4305636" cy="24219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A08D65-B074-781A-C91D-DE820AEB81AC}"/>
              </a:ext>
            </a:extLst>
          </p:cNvPr>
          <p:cNvSpPr txBox="1"/>
          <p:nvPr/>
        </p:nvSpPr>
        <p:spPr>
          <a:xfrm>
            <a:off x="4946053" y="548350"/>
            <a:ext cx="695094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Q(0,↑)=0+0.3⋅(−0.5−0)=−0.15</a:t>
            </a:r>
          </a:p>
          <a:p>
            <a:endParaRPr lang="en-US" sz="3200" dirty="0"/>
          </a:p>
          <a:p>
            <a:r>
              <a:rPr lang="en-US" sz="3200" dirty="0"/>
              <a:t>Q(0,↓)=0+0.3⋅(0+0.99⋅max(Q(4))−0)=0</a:t>
            </a:r>
          </a:p>
          <a:p>
            <a:endParaRPr lang="en-US" sz="3200" dirty="0"/>
          </a:p>
          <a:p>
            <a:r>
              <a:rPr lang="en-US" sz="3200" dirty="0"/>
              <a:t>Q(4,←)=0+0.3⋅(−0.5−0)=−0.15</a:t>
            </a:r>
          </a:p>
          <a:p>
            <a:endParaRPr lang="en-US" sz="3200" dirty="0"/>
          </a:p>
          <a:p>
            <a:r>
              <a:rPr lang="en-US" sz="3200" dirty="0"/>
              <a:t>Q(4,↓)=0+0.3⋅(0+0.99⋅max(Q(8))−0)=0</a:t>
            </a:r>
          </a:p>
          <a:p>
            <a:endParaRPr lang="en-US" sz="3200" dirty="0"/>
          </a:p>
          <a:p>
            <a:r>
              <a:rPr lang="en-US" sz="3200" dirty="0"/>
              <a:t>Q(8,→)=0+0.3⋅(−0.5−0)=−0.15</a:t>
            </a:r>
          </a:p>
          <a:p>
            <a:endParaRPr lang="en-US" sz="3200" dirty="0"/>
          </a:p>
          <a:p>
            <a:r>
              <a:rPr lang="en-US" sz="3200" dirty="0"/>
              <a:t>Q(8,↓)=0+0.3⋅(−1−0)=−0.3</a:t>
            </a:r>
            <a:endParaRPr lang="en-TR" sz="2800" dirty="0"/>
          </a:p>
        </p:txBody>
      </p:sp>
      <p:pic>
        <p:nvPicPr>
          <p:cNvPr id="3" name="Picture 2" descr="A black and white text with arrows&#10;&#10;AI-generated content may be incorrect.">
            <a:extLst>
              <a:ext uri="{FF2B5EF4-FFF2-40B4-BE49-F238E27FC236}">
                <a16:creationId xmlns:a16="http://schemas.microsoft.com/office/drawing/2014/main" id="{61F72707-C449-5B3E-7FC9-2C9CAE02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1" y="1472620"/>
            <a:ext cx="4456177" cy="18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88832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</TotalTime>
  <Words>2013</Words>
  <Application>Microsoft Macintosh PowerPoint</Application>
  <PresentationFormat>Widescreen</PresentationFormat>
  <Paragraphs>1127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Grandview</vt:lpstr>
      <vt:lpstr>Wingdings</vt:lpstr>
      <vt:lpstr>CosineVTI</vt:lpstr>
      <vt:lpstr>Multi-Robot Reinforcement Learning</vt:lpstr>
      <vt:lpstr>PowerPoint Presentation</vt:lpstr>
      <vt:lpstr>PowerPoint Presentation</vt:lpstr>
      <vt:lpstr>PowerPoint Presentation</vt:lpstr>
      <vt:lpstr>Q-Table  Step by step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 To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FADİME YAREN DURMUŞ</dc:creator>
  <cp:lastModifiedBy>FADİME YAREN DURMUŞ</cp:lastModifiedBy>
  <cp:revision>20</cp:revision>
  <dcterms:created xsi:type="dcterms:W3CDTF">2025-05-03T16:50:31Z</dcterms:created>
  <dcterms:modified xsi:type="dcterms:W3CDTF">2025-05-08T06:01:19Z</dcterms:modified>
</cp:coreProperties>
</file>